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1" r:id="rId4"/>
    <p:sldId id="272" r:id="rId5"/>
    <p:sldId id="267" r:id="rId6"/>
    <p:sldId id="262" r:id="rId7"/>
    <p:sldId id="257" r:id="rId8"/>
    <p:sldId id="263" r:id="rId9"/>
    <p:sldId id="258" r:id="rId10"/>
    <p:sldId id="259" r:id="rId11"/>
    <p:sldId id="260" r:id="rId12"/>
    <p:sldId id="261" r:id="rId13"/>
    <p:sldId id="264" r:id="rId14"/>
    <p:sldId id="265" r:id="rId15"/>
    <p:sldId id="268" r:id="rId16"/>
    <p:sldId id="269" r:id="rId17"/>
    <p:sldId id="270" r:id="rId18"/>
    <p:sldId id="273" r:id="rId19"/>
    <p:sldId id="288" r:id="rId20"/>
    <p:sldId id="281" r:id="rId21"/>
    <p:sldId id="282" r:id="rId22"/>
    <p:sldId id="283" r:id="rId23"/>
    <p:sldId id="284" r:id="rId24"/>
    <p:sldId id="287" r:id="rId25"/>
    <p:sldId id="285" r:id="rId26"/>
    <p:sldId id="286" r:id="rId27"/>
    <p:sldId id="275" r:id="rId28"/>
    <p:sldId id="276" r:id="rId29"/>
    <p:sldId id="278" r:id="rId30"/>
    <p:sldId id="277" r:id="rId31"/>
    <p:sldId id="279" r:id="rId32"/>
    <p:sldId id="28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v7okY4wHeGe8PpsCRnbUg==" hashData="yyMnC3msy96GliFm3YwafBOIu/HVx1ApxU5nZelwTD5hpoeUq5auI0KgXY7FgPgowiTCm+Glqv7mgobR/YPQ/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\OneDrive\Documents\PROFESSIONAL\10.%20ARTICLES%20&amp;%20RESEARCH\GEBP%20Seminar%2027Nov18\Working%20data%20pag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\OneDrive\Documents\PROFESSIONAL\10.%20ARTICLES%20&amp;%20RESEARCH\GEBP%20Seminar%2027Nov18\Working%20data%20pag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\OneDrive\Documents\PROFESSIONAL\10.%20ARTICLES%20&amp;%20RESEARCH\GEBP%20Seminar%2027Nov18\Working%20data%20pag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\OneDrive\Documents\PROFESSIONAL\10.%20ARTICLES%20&amp;%20RESEARCH\GEBP%20Seminar%2027Nov18\Working%20data%20pag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\OneDrive\Documents\PROFESSIONAL\10.%20ARTICLES%20&amp;%20RESEARCH\GEBP%20Seminar%2027Nov18\Working%20data%20pag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Sheet1!$I$149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Sheet1!$J$148:$K$148</c:f>
              <c:strCache>
                <c:ptCount val="2"/>
                <c:pt idx="0">
                  <c:v>Speaking</c:v>
                </c:pt>
                <c:pt idx="1">
                  <c:v>Appearing</c:v>
                </c:pt>
              </c:strCache>
            </c:strRef>
          </c:cat>
          <c:val>
            <c:numRef>
              <c:f>Sheet1!$J$149:$K$149</c:f>
              <c:numCache>
                <c:formatCode>0%</c:formatCode>
                <c:ptCount val="2"/>
                <c:pt idx="0">
                  <c:v>0.83</c:v>
                </c:pt>
                <c:pt idx="1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6B-4052-881E-FAB3759DDB22}"/>
            </c:ext>
          </c:extLst>
        </c:ser>
        <c:ser>
          <c:idx val="1"/>
          <c:order val="1"/>
          <c:tx>
            <c:strRef>
              <c:f>Sheet1!$I$150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Sheet1!$J$148:$K$148</c:f>
              <c:strCache>
                <c:ptCount val="2"/>
                <c:pt idx="0">
                  <c:v>Speaking</c:v>
                </c:pt>
                <c:pt idx="1">
                  <c:v>Appearing</c:v>
                </c:pt>
              </c:strCache>
            </c:strRef>
          </c:cat>
          <c:val>
            <c:numRef>
              <c:f>Sheet1!$J$150:$K$150</c:f>
              <c:numCache>
                <c:formatCode>0%</c:formatCode>
                <c:ptCount val="2"/>
                <c:pt idx="0">
                  <c:v>0.17</c:v>
                </c:pt>
                <c:pt idx="1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6B-4052-881E-FAB3759DD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1903583616"/>
        <c:axId val="-1903580896"/>
      </c:barChart>
      <c:catAx>
        <c:axId val="-190358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80896"/>
        <c:crosses val="autoZero"/>
        <c:auto val="1"/>
        <c:lblAlgn val="ctr"/>
        <c:lblOffset val="100"/>
        <c:noMultiLvlLbl val="0"/>
      </c:catAx>
      <c:valAx>
        <c:axId val="-190358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8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Sheet1!$I$124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Sheet1!$J$123:$K$123</c:f>
              <c:strCache>
                <c:ptCount val="2"/>
                <c:pt idx="0">
                  <c:v>Speaking</c:v>
                </c:pt>
                <c:pt idx="1">
                  <c:v>Appearing</c:v>
                </c:pt>
              </c:strCache>
            </c:strRef>
          </c:cat>
          <c:val>
            <c:numRef>
              <c:f>Sheet1!$J$124:$K$124</c:f>
              <c:numCache>
                <c:formatCode>0%</c:formatCode>
                <c:ptCount val="2"/>
                <c:pt idx="0">
                  <c:v>0.79</c:v>
                </c:pt>
                <c:pt idx="1">
                  <c:v>0.78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7E-4025-AFBF-1E9F449CFB6A}"/>
            </c:ext>
          </c:extLst>
        </c:ser>
        <c:ser>
          <c:idx val="1"/>
          <c:order val="1"/>
          <c:tx>
            <c:strRef>
              <c:f>Sheet1!$I$125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Sheet1!$J$123:$K$123</c:f>
              <c:strCache>
                <c:ptCount val="2"/>
                <c:pt idx="0">
                  <c:v>Speaking</c:v>
                </c:pt>
                <c:pt idx="1">
                  <c:v>Appearing</c:v>
                </c:pt>
              </c:strCache>
            </c:strRef>
          </c:cat>
          <c:val>
            <c:numRef>
              <c:f>Sheet1!$J$125:$K$125</c:f>
              <c:numCache>
                <c:formatCode>0%</c:formatCode>
                <c:ptCount val="2"/>
                <c:pt idx="0">
                  <c:v>0.21</c:v>
                </c:pt>
                <c:pt idx="1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7E-4025-AFBF-1E9F449CF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1903590144"/>
        <c:axId val="-1903589056"/>
      </c:barChart>
      <c:catAx>
        <c:axId val="-190359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89056"/>
        <c:crosses val="autoZero"/>
        <c:auto val="1"/>
        <c:lblAlgn val="ctr"/>
        <c:lblOffset val="100"/>
        <c:noMultiLvlLbl val="0"/>
      </c:catAx>
      <c:valAx>
        <c:axId val="-190358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9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Sheet1!$I$156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Sheet1!$J$155:$K$155</c:f>
              <c:strCache>
                <c:ptCount val="2"/>
                <c:pt idx="0">
                  <c:v>Speaking</c:v>
                </c:pt>
                <c:pt idx="1">
                  <c:v>Appearing</c:v>
                </c:pt>
              </c:strCache>
            </c:strRef>
          </c:cat>
          <c:val>
            <c:numRef>
              <c:f>Sheet1!$J$156:$K$156</c:f>
              <c:numCache>
                <c:formatCode>0%</c:formatCode>
                <c:ptCount val="2"/>
                <c:pt idx="0">
                  <c:v>0.95</c:v>
                </c:pt>
                <c:pt idx="1">
                  <c:v>0.85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9E-4A21-8C26-1839A1DAF7FB}"/>
            </c:ext>
          </c:extLst>
        </c:ser>
        <c:ser>
          <c:idx val="1"/>
          <c:order val="1"/>
          <c:tx>
            <c:strRef>
              <c:f>Sheet1!$I$157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Sheet1!$J$155:$K$155</c:f>
              <c:strCache>
                <c:ptCount val="2"/>
                <c:pt idx="0">
                  <c:v>Speaking</c:v>
                </c:pt>
                <c:pt idx="1">
                  <c:v>Appearing</c:v>
                </c:pt>
              </c:strCache>
            </c:strRef>
          </c:cat>
          <c:val>
            <c:numRef>
              <c:f>Sheet1!$J$157:$K$157</c:f>
              <c:numCache>
                <c:formatCode>0%</c:formatCode>
                <c:ptCount val="2"/>
                <c:pt idx="0">
                  <c:v>0.05</c:v>
                </c:pt>
                <c:pt idx="1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9E-4A21-8C26-1839A1DAF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1903592320"/>
        <c:axId val="-1903589600"/>
      </c:barChart>
      <c:catAx>
        <c:axId val="-190359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89600"/>
        <c:crosses val="autoZero"/>
        <c:auto val="1"/>
        <c:lblAlgn val="ctr"/>
        <c:lblOffset val="100"/>
        <c:noMultiLvlLbl val="0"/>
      </c:catAx>
      <c:valAx>
        <c:axId val="-190358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9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Sheet1!$K$85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1A1EAE8-DBDF-4C19-AE6E-6D4D663E27E4}" type="VALUE">
                      <a:rPr lang="en-US" sz="2000" b="1" baseline="0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9B6-4AB2-8BE5-D92D8E3C7C03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A0428DA-6D90-449C-82D5-1AB6DCFDC876}" type="VALUE">
                      <a:rPr lang="en-US" sz="2000" b="1" baseline="0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9B6-4AB2-8BE5-D92D8E3C7C03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Sheet1!$L$84:$M$84</c:f>
              <c:strCache>
                <c:ptCount val="2"/>
                <c:pt idx="0">
                  <c:v>Speaking</c:v>
                </c:pt>
                <c:pt idx="1">
                  <c:v>Appearing</c:v>
                </c:pt>
              </c:strCache>
            </c:strRef>
          </c:cat>
          <c:val>
            <c:numRef>
              <c:f>Sheet1!$L$85:$M$85</c:f>
              <c:numCache>
                <c:formatCode>0%</c:formatCode>
                <c:ptCount val="2"/>
                <c:pt idx="0">
                  <c:v>0.93</c:v>
                </c:pt>
                <c:pt idx="1">
                  <c:v>0.85250000000000004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B6-4AB2-8BE5-D92D8E3C7C03}"/>
            </c:ext>
          </c:extLst>
        </c:ser>
        <c:ser>
          <c:idx val="1"/>
          <c:order val="1"/>
          <c:tx>
            <c:strRef>
              <c:f>Sheet1!$K$86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9E56891-51F4-4284-93F6-5311F22949D6}" type="VALUE">
                      <a:rPr lang="en-US" sz="2000" b="1" baseline="0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9B6-4AB2-8BE5-D92D8E3C7C03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FCB8A8-0DB7-4523-9C6E-6C8C08B6637F}" type="VALUE">
                      <a:rPr lang="en-US" sz="2000" b="1" i="0" baseline="0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9B6-4AB2-8BE5-D92D8E3C7C03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Sheet1!$L$84:$M$84</c:f>
              <c:strCache>
                <c:ptCount val="2"/>
                <c:pt idx="0">
                  <c:v>Speaking</c:v>
                </c:pt>
                <c:pt idx="1">
                  <c:v>Appearing</c:v>
                </c:pt>
              </c:strCache>
            </c:strRef>
          </c:cat>
          <c:val>
            <c:numRef>
              <c:f>Sheet1!$L$86:$M$86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0.14749999999999999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9B6-4AB2-8BE5-D92D8E3C7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1903586880"/>
        <c:axId val="-1903581440"/>
      </c:barChart>
      <c:catAx>
        <c:axId val="-190358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81440"/>
        <c:crosses val="autoZero"/>
        <c:auto val="1"/>
        <c:lblAlgn val="ctr"/>
        <c:lblOffset val="100"/>
        <c:noMultiLvlLbl val="0"/>
      </c:catAx>
      <c:valAx>
        <c:axId val="-190358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8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55120620044066E-2"/>
          <c:y val="5.3425635976796108E-2"/>
          <c:w val="0.92024112824757032"/>
          <c:h val="0.731229566629850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Sheet1!$O$7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DCEC4A2-6479-4C0F-9336-17D478859675}" type="VALUE">
                      <a:rPr lang="en-US" sz="2000" b="1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F85-42C1-99A2-C185ED798BC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C3FF837-6673-4B3A-8DC2-D16464F78EE4}" type="VALUE">
                      <a:rPr lang="en-US" sz="2000" b="1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F85-42C1-99A2-C185ED798BC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Sheet1!$P$6:$Q$6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Sheet1!$P$7:$Q$7</c:f>
              <c:numCache>
                <c:formatCode>0%</c:formatCode>
                <c:ptCount val="2"/>
                <c:pt idx="0">
                  <c:v>0.87835926449787838</c:v>
                </c:pt>
                <c:pt idx="1">
                  <c:v>0.76524590163934425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85-42C1-99A2-C185ED798BCA}"/>
            </c:ext>
          </c:extLst>
        </c:ser>
        <c:ser>
          <c:idx val="1"/>
          <c:order val="1"/>
          <c:tx>
            <c:strRef>
              <c:f>Sheet1!$O$8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F34E826-E0C6-400D-9551-30BC5A362B76}" type="VALUE">
                      <a:rPr lang="en-US" sz="2000" b="1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F85-42C1-99A2-C185ED798BC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4D2F1E2-4250-462D-85DA-7A182060CACD}" type="VALUE">
                      <a:rPr lang="en-US" sz="2000" b="1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F85-42C1-99A2-C185ED798BC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Sheet1!$P$6:$Q$6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Sheet1!$P$8:$Q$8</c:f>
              <c:numCache>
                <c:formatCode>0%</c:formatCode>
                <c:ptCount val="2"/>
                <c:pt idx="0">
                  <c:v>0.12164073550212164</c:v>
                </c:pt>
                <c:pt idx="1">
                  <c:v>0.23475409836065575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85-42C1-99A2-C185ED798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21824848"/>
        <c:axId val="-1903831008"/>
      </c:barChart>
      <c:catAx>
        <c:axId val="-2182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831008"/>
        <c:crosses val="autoZero"/>
        <c:auto val="1"/>
        <c:lblAlgn val="ctr"/>
        <c:lblOffset val="100"/>
        <c:noMultiLvlLbl val="0"/>
      </c:catAx>
      <c:valAx>
        <c:axId val="-190383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82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4635E4D-498D-48D9-9727-073C1C13FEA1}" type="VALUE">
                      <a:rPr lang="en-US" sz="2000" b="1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62-4322-A4D2-12294D45BA8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4BC426C-5CA4-44AB-9047-659A48B4B00C}" type="VALUE">
                      <a:rPr lang="en-US" sz="2000" b="1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62-4322-A4D2-12294D45BA8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Sheet1!$C$32:$D$32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Sheet1!$C$33:$D$33</c:f>
              <c:numCache>
                <c:formatCode>0%</c:formatCode>
                <c:ptCount val="2"/>
                <c:pt idx="0">
                  <c:v>0.87027027027027026</c:v>
                </c:pt>
                <c:pt idx="1">
                  <c:v>0.6275071633237822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62-4322-A4D2-12294D45BA8C}"/>
            </c:ext>
          </c:extLst>
        </c:ser>
        <c:ser>
          <c:idx val="1"/>
          <c:order val="1"/>
          <c:tx>
            <c:strRef>
              <c:f>Sheet1!$B$34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4500911-BAF6-4BDB-A18E-C1D7F9346971}" type="VALUE">
                      <a:rPr lang="en-US" sz="2000" b="1" i="0" baseline="0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62-4322-A4D2-12294D45BA8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7750CD9-CBBF-4D77-B994-F68E308D7D9D}" type="VALUE">
                      <a:rPr lang="en-US" sz="2000" b="1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62-4322-A4D2-12294D45BA8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Sheet1!$C$32:$D$32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Sheet1!$C$34:$D$34</c:f>
              <c:numCache>
                <c:formatCode>0%</c:formatCode>
                <c:ptCount val="2"/>
                <c:pt idx="0">
                  <c:v>0.12972972972972974</c:v>
                </c:pt>
                <c:pt idx="1">
                  <c:v>0.37249283667621774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62-4322-A4D2-12294D45B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2002690704"/>
        <c:axId val="-2002690160"/>
      </c:barChart>
      <c:catAx>
        <c:axId val="-200269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2690160"/>
        <c:crosses val="autoZero"/>
        <c:auto val="1"/>
        <c:lblAlgn val="ctr"/>
        <c:lblOffset val="100"/>
        <c:noMultiLvlLbl val="0"/>
      </c:catAx>
      <c:valAx>
        <c:axId val="-200269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269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Sheet1!$G$57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7E4F59-028F-4A0F-8371-9E76E31AD90D}" type="VALUE">
                      <a:rPr lang="en-US" sz="2000" b="1" baseline="0"/>
                      <a:pPr>
                        <a:defRPr sz="2000"/>
                      </a:pPr>
                      <a:t>[VALUE]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2B5-4CFF-BECB-9274EDD0360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F12EBE-9D0D-40EF-B10F-B2B9D8C47EA4}" type="VALUE">
                      <a:rPr lang="en-US" sz="2000" b="1" baseline="0"/>
                      <a:pPr>
                        <a:defRPr sz="2000"/>
                      </a:pPr>
                      <a:t>[VALUE]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2B5-4CFF-BECB-9274EDD0360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Sheet1!$H$56:$I$56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Sheet1!$H$57:$I$57</c:f>
              <c:numCache>
                <c:formatCode>0%</c:formatCode>
                <c:ptCount val="2"/>
                <c:pt idx="0">
                  <c:v>0.88122605363984674</c:v>
                </c:pt>
                <c:pt idx="1">
                  <c:v>0.80612244897959184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B5-4CFF-BECB-9274EDD03601}"/>
            </c:ext>
          </c:extLst>
        </c:ser>
        <c:ser>
          <c:idx val="1"/>
          <c:order val="1"/>
          <c:tx>
            <c:strRef>
              <c:f>Sheet1!$G$58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1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C7FABCA-BD8A-4D64-9EB6-78D62695B804}" type="VALUE">
                      <a:rPr lang="en-US" sz="2000" b="1" i="0" baseline="0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2B5-4CFF-BECB-9274EDD0360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6B2C804-DF99-48D5-8F2B-5057F1B67B57}" type="VALUE">
                      <a:rPr lang="en-US" sz="2000" b="1" baseline="0"/>
                      <a:pPr>
                        <a:defRPr sz="1500"/>
                      </a:pPr>
                      <a:t>[VALUE]</a:t>
                    </a:fld>
                    <a:endParaRPr lang="en-A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2B5-4CFF-BECB-9274EDD0360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Sheet1!$H$56:$I$56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Sheet1!$H$58:$I$58</c:f>
              <c:numCache>
                <c:formatCode>0%</c:formatCode>
                <c:ptCount val="2"/>
                <c:pt idx="0">
                  <c:v>0.11877394636015326</c:v>
                </c:pt>
                <c:pt idx="1">
                  <c:v>0.19387755102040816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B5-4CFF-BECB-9274EDD03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2002693968"/>
        <c:axId val="-2002685808"/>
      </c:barChart>
      <c:catAx>
        <c:axId val="-200269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2685808"/>
        <c:crosses val="autoZero"/>
        <c:auto val="1"/>
        <c:lblAlgn val="ctr"/>
        <c:lblOffset val="100"/>
        <c:noMultiLvlLbl val="0"/>
      </c:catAx>
      <c:valAx>
        <c:axId val="-200268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26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Sheet1!$B$197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Sheet1!$C$196:$D$196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Sheet1!$C$197:$D$197</c:f>
              <c:numCache>
                <c:formatCode>0%</c:formatCode>
                <c:ptCount val="2"/>
                <c:pt idx="0">
                  <c:v>0.76433121019108297</c:v>
                </c:pt>
                <c:pt idx="1">
                  <c:v>0.58631921824104238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27-4AA5-A2ED-71996D3B0508}"/>
            </c:ext>
          </c:extLst>
        </c:ser>
        <c:ser>
          <c:idx val="1"/>
          <c:order val="1"/>
          <c:tx>
            <c:strRef>
              <c:f>Sheet1!$B$198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Sheet1!$C$196:$D$196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Sheet1!$C$198:$D$198</c:f>
              <c:numCache>
                <c:formatCode>0%</c:formatCode>
                <c:ptCount val="2"/>
                <c:pt idx="0">
                  <c:v>0.2356687898089172</c:v>
                </c:pt>
                <c:pt idx="1">
                  <c:v>0.41368078175895767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27-4AA5-A2ED-71996D3B0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1903590688"/>
        <c:axId val="-1903579808"/>
      </c:barChart>
      <c:catAx>
        <c:axId val="-190359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79808"/>
        <c:crosses val="autoZero"/>
        <c:auto val="1"/>
        <c:lblAlgn val="ctr"/>
        <c:lblOffset val="100"/>
        <c:noMultiLvlLbl val="0"/>
      </c:catAx>
      <c:valAx>
        <c:axId val="-190357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9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Sheet1!$B$220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Sheet1!$C$219:$D$219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Sheet1!$C$220:$D$220</c:f>
              <c:numCache>
                <c:formatCode>0%</c:formatCode>
                <c:ptCount val="2"/>
                <c:pt idx="0">
                  <c:v>0.91058394160583944</c:v>
                </c:pt>
                <c:pt idx="1">
                  <c:v>0.81105610561056107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63-48D7-A366-DADF0316A38F}"/>
            </c:ext>
          </c:extLst>
        </c:ser>
        <c:ser>
          <c:idx val="1"/>
          <c:order val="1"/>
          <c:tx>
            <c:strRef>
              <c:f>Sheet1!$B$221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Sheet1!$C$219:$D$219</c:f>
              <c:strCache>
                <c:ptCount val="2"/>
                <c:pt idx="0">
                  <c:v>Senior</c:v>
                </c:pt>
                <c:pt idx="1">
                  <c:v>Junior</c:v>
                </c:pt>
              </c:strCache>
            </c:strRef>
          </c:cat>
          <c:val>
            <c:numRef>
              <c:f>Sheet1!$C$221:$D$221</c:f>
              <c:numCache>
                <c:formatCode>0%</c:formatCode>
                <c:ptCount val="2"/>
                <c:pt idx="0">
                  <c:v>8.9416058394160586E-2</c:v>
                </c:pt>
                <c:pt idx="1">
                  <c:v>0.18894389438943895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63-48D7-A366-DADF0316A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1903585792"/>
        <c:axId val="-1903582528"/>
      </c:barChart>
      <c:catAx>
        <c:axId val="-190358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82528"/>
        <c:crosses val="autoZero"/>
        <c:auto val="1"/>
        <c:lblAlgn val="ctr"/>
        <c:lblOffset val="100"/>
        <c:noMultiLvlLbl val="0"/>
      </c:catAx>
      <c:valAx>
        <c:axId val="-190358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358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D0D99F-1337-400F-88E5-84EC51DA8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FBF06D-93A3-4F49-9C16-9F4EA5D3C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EBC65A-8417-46B8-97AB-EB9636B8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E1209B-D1BE-4399-A2A1-B6DB430DA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84B7F8-21AB-43F3-BA07-87F9B2F2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48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3255B-735F-4A1F-BAD9-3921045C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7474DE-30A2-4D12-9D88-97DB7053C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78A07E-D605-4609-AFF5-C18EFC01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A21BF-A2A7-4C70-A239-8EA412FC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5F9A02-AA99-43E5-8651-5C0A2358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2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5621C22-E30B-4157-9C08-29A81D28A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13AFF01-5B31-4741-B0C8-E90B1CD57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39E782-9011-476B-ACA4-3C85D68C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6632AD-CB87-4EE2-9B98-BD90B2FC6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73AA9C-8FDA-4AE3-9D92-DD3AF7A5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179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A54DF6-FB25-4DEB-A9EB-C736F9A05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8614EF-6C14-4B10-BC80-2A5F06BC3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9D5DE4-9424-447A-AC75-34DA626D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9918E2-1B7F-4013-9D21-1C75C1FD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427C73-131F-42E2-B179-B974C7E5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760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F1429-BA98-4E79-94D7-DA6E6DF97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218C44-2B37-423F-A280-A3DE51BCC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706F1F-CC95-4B33-8F4D-3877DBFE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1E1879-ACB5-4A13-BA16-37220FC2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26F300-745A-43F8-8F79-6687E4C6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25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8510C5-BBEF-4A54-B0C2-4EC78520D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03E6DD-182A-43B9-B0A6-94AFB3AD5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EA904F-8BFD-4560-B903-13BFEFE71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56A371-31D8-4DD1-AE21-09C4203F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57D3A9-1C54-4BBC-BDF3-39F925B4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4A827F-4516-46A1-BBDD-EFA19AD2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59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373BA0-2F0D-4C6E-B70E-62301B1B5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1EE04B8-7775-47C6-8E4A-AB9B37769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649DA6-CEFA-4760-BEED-C7F3B8C5B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DA010B-45ED-4397-AC68-54F10BE0E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C705008-5F97-4CAE-ABC3-106963E8B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BB64145-D430-46F4-9163-CBC92EC5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BBC12E3-428C-4B69-BE85-9A36B573C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FF745B3-DE14-48EC-AACD-8558D9F7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758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DC70C7-A061-47DE-B69B-5718CBBF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135433-EEBA-4391-870E-6B229971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0A1F16-59B1-42B3-8468-E0D9C174E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D76C053-20C9-4A6A-88F5-E0E6D292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79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4DF2F43-6D67-42C6-9E67-829D0C86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7E9D457-8DE6-485F-BF27-5DE38A73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2DAE785-8413-44EE-92E6-FB70A4AF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398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E668FD-FFBE-4ABF-85F1-0FD577F63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334EE7-D729-480E-8D61-BD40F74ED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A70B56-F967-460F-9349-699C35DFC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912A7E-415A-4021-A737-718B01BE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D97E84-3369-486D-8E64-25EE773B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5227D7-EC2C-4C05-B3D0-9EA393E0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22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A91CA6-9983-4709-9036-2B649176F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A767DFD-4955-4CCA-AE84-7A6854DD5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128FA4-5D44-4400-991F-99998DC7A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B5B3FB-A7F1-45BA-866F-5866FF7D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5CF4B1-3878-4E39-BE13-D420D9BFD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24B1AA-A6E8-4361-AAE0-BE646D9B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19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B563C87-28D5-4686-9BE3-3EDCA5B0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F78F5C-DAA1-4843-BB0B-B462EEAB7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AF0242-BAAB-4174-8E78-634DCD2F6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CCDB9-EF6D-4FE4-8A16-EF93B9D44E59}" type="datetimeFigureOut">
              <a:rPr lang="en-AU" smtClean="0"/>
              <a:t>19/11/2019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165144-1DA2-4F38-9D6C-E25523D34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255C2-20CE-4B8A-BFCF-687A762FF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86F9-52F8-40E0-8D7E-F8902F3F55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420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cbar.com.au/members/community/equitable-briefing-gender-equality-bar" TargetMode="External"/><Relationship Id="rId2" Type="http://schemas.openxmlformats.org/officeDocument/2006/relationships/hyperlink" Target="https://www.lawcouncil.asn.au/policy-agenda/advancing-the-profession/equal-opportunities-in-the-law/national-model-gender-equitable-briefing-polic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2A212A-40DE-45C4-840F-360D1CE4D3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>
                <a:latin typeface="Times" pitchFamily="2" charset="0"/>
              </a:rPr>
              <a:t>The Gender Equitable Briefing Policy – why you should sign up and how to comply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7555D7A-F1D9-46EC-9650-3DE5F5A77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32938"/>
          </a:xfrm>
        </p:spPr>
        <p:txBody>
          <a:bodyPr/>
          <a:lstStyle/>
          <a:p>
            <a:r>
              <a:rPr lang="en-AU" dirty="0">
                <a:latin typeface="Times" pitchFamily="2" charset="0"/>
              </a:rPr>
              <a:t>Moderator: Dr Kylie Weston-Scheuber</a:t>
            </a:r>
          </a:p>
          <a:p>
            <a:r>
              <a:rPr lang="en-AU" dirty="0">
                <a:latin typeface="Times" pitchFamily="2" charset="0"/>
              </a:rPr>
              <a:t>Discussion panel: The Honourable Justice Maxwell, President of the Court of Appeal; The Honourable Justice Quigley, President of VCAT; Richard </a:t>
            </a:r>
            <a:r>
              <a:rPr lang="en-AU" dirty="0" err="1">
                <a:latin typeface="Times" pitchFamily="2" charset="0"/>
              </a:rPr>
              <a:t>Attiwill</a:t>
            </a:r>
            <a:r>
              <a:rPr lang="en-AU" dirty="0">
                <a:latin typeface="Times" pitchFamily="2" charset="0"/>
              </a:rPr>
              <a:t> QC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AutoShape 2" descr="image001.png">
            <a:extLst>
              <a:ext uri="{FF2B5EF4-FFF2-40B4-BE49-F238E27FC236}">
                <a16:creationId xmlns:a16="http://schemas.microsoft.com/office/drawing/2014/main" xmlns="" id="{C6DAA3D0-2EFA-0C45-89B2-384AEBEC61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001.png">
            <a:extLst>
              <a:ext uri="{FF2B5EF4-FFF2-40B4-BE49-F238E27FC236}">
                <a16:creationId xmlns:a16="http://schemas.microsoft.com/office/drawing/2014/main" xmlns="" id="{E120F939-0932-8A40-B498-AD5582EFFD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BF6911D-6D89-2E47-B545-D9A93DA77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5190351"/>
            <a:ext cx="3048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14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376B7B-9B12-48F9-810E-5CBA717D4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AU" sz="1400">
                <a:solidFill>
                  <a:srgbClr val="FFFFFF"/>
                </a:solidFill>
              </a:rPr>
              <a:t/>
            </a:r>
            <a:br>
              <a:rPr lang="en-AU" sz="1400">
                <a:solidFill>
                  <a:srgbClr val="FFFFFF"/>
                </a:solidFill>
              </a:rPr>
            </a:br>
            <a:r>
              <a:rPr lang="en-AU" sz="1400">
                <a:solidFill>
                  <a:srgbClr val="FFFFFF"/>
                </a:solidFill>
              </a:rPr>
              <a:t/>
            </a:r>
            <a:br>
              <a:rPr lang="en-AU" sz="1400">
                <a:solidFill>
                  <a:srgbClr val="FFFFFF"/>
                </a:solidFill>
              </a:rPr>
            </a:br>
            <a:r>
              <a:rPr lang="en-AU" sz="1400">
                <a:solidFill>
                  <a:srgbClr val="FFFFFF"/>
                </a:solidFill>
              </a:rPr>
              <a:t>Supreme Court of Victoria </a:t>
            </a:r>
            <a:br>
              <a:rPr lang="en-AU" sz="1400">
                <a:solidFill>
                  <a:srgbClr val="FFFFFF"/>
                </a:solidFill>
              </a:rPr>
            </a:br>
            <a:r>
              <a:rPr lang="en-AU" sz="1400">
                <a:solidFill>
                  <a:srgbClr val="FFFFFF"/>
                </a:solidFill>
              </a:rPr>
              <a:t>Appearances by Gender</a:t>
            </a:r>
            <a:br>
              <a:rPr lang="en-AU" sz="1400">
                <a:solidFill>
                  <a:srgbClr val="FFFFFF"/>
                </a:solidFill>
              </a:rPr>
            </a:br>
            <a:r>
              <a:rPr lang="en-AU" sz="1400">
                <a:solidFill>
                  <a:srgbClr val="FFFFFF"/>
                </a:solidFill>
              </a:rPr>
              <a:t>Feb 2017 - April 2018</a:t>
            </a:r>
            <a:br>
              <a:rPr lang="en-AU" sz="1400">
                <a:solidFill>
                  <a:srgbClr val="FFFFFF"/>
                </a:solidFill>
              </a:rPr>
            </a:br>
            <a:r>
              <a:rPr lang="en-AU" sz="1400">
                <a:solidFill>
                  <a:srgbClr val="FFFFFF"/>
                </a:solidFill>
              </a:rPr>
              <a:t/>
            </a:r>
            <a:br>
              <a:rPr lang="en-AU" sz="1400">
                <a:solidFill>
                  <a:srgbClr val="FFFFFF"/>
                </a:solidFill>
              </a:rPr>
            </a:br>
            <a:r>
              <a:rPr lang="en-AU" sz="1400">
                <a:solidFill>
                  <a:srgbClr val="FFFFFF"/>
                </a:solidFill>
              </a:rPr>
              <a:t>OVERVIEW</a:t>
            </a:r>
            <a:br>
              <a:rPr lang="en-AU" sz="1400">
                <a:solidFill>
                  <a:srgbClr val="FFFFFF"/>
                </a:solidFill>
              </a:rPr>
            </a:br>
            <a:endParaRPr lang="en-AU" sz="140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FB421546-445E-4F5E-8F7C-B89CF9F8F3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144725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21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F4061A-0E08-4B40-B3CC-8817E061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>
              <a:spcAft>
                <a:spcPts val="1800"/>
              </a:spcAft>
            </a:pPr>
            <a:r>
              <a:rPr lang="en-AU" sz="1600">
                <a:solidFill>
                  <a:srgbClr val="FFFFFF"/>
                </a:solidFill>
              </a:rPr>
              <a:t>Supreme Court of Victoria </a:t>
            </a:r>
            <a:br>
              <a:rPr lang="en-AU" sz="1600">
                <a:solidFill>
                  <a:srgbClr val="FFFFFF"/>
                </a:solidFill>
              </a:rPr>
            </a:br>
            <a:r>
              <a:rPr lang="en-AU" sz="1600">
                <a:solidFill>
                  <a:srgbClr val="FFFFFF"/>
                </a:solidFill>
              </a:rPr>
              <a:t>Appearances by Gender</a:t>
            </a:r>
            <a:br>
              <a:rPr lang="en-AU" sz="1600">
                <a:solidFill>
                  <a:srgbClr val="FFFFFF"/>
                </a:solidFill>
              </a:rPr>
            </a:br>
            <a:r>
              <a:rPr lang="en-AU" sz="1600">
                <a:solidFill>
                  <a:srgbClr val="FFFFFF"/>
                </a:solidFill>
              </a:rPr>
              <a:t>Feb 2017 - April 2018</a:t>
            </a:r>
            <a:br>
              <a:rPr lang="en-AU" sz="1600">
                <a:solidFill>
                  <a:srgbClr val="FFFFFF"/>
                </a:solidFill>
              </a:rPr>
            </a:br>
            <a:r>
              <a:rPr lang="en-AU" sz="1600">
                <a:solidFill>
                  <a:srgbClr val="FFFFFF"/>
                </a:solidFill>
              </a:rPr>
              <a:t/>
            </a:r>
            <a:br>
              <a:rPr lang="en-AU" sz="1600">
                <a:solidFill>
                  <a:srgbClr val="FFFFFF"/>
                </a:solidFill>
              </a:rPr>
            </a:br>
            <a:r>
              <a:rPr lang="en-AU" sz="1600">
                <a:solidFill>
                  <a:srgbClr val="FFFFFF"/>
                </a:solidFill>
              </a:rPr>
              <a:t>Criminal Hearings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83A66A2-4006-4AA0-9153-554E3ADA5B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816556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487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">
            <a:extLst>
              <a:ext uri="{FF2B5EF4-FFF2-40B4-BE49-F238E27FC236}">
                <a16:creationId xmlns:a16="http://schemas.microsoft.com/office/drawing/2014/main" xmlns="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B5F420-A355-44E4-91AE-5F8F051C3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AU" sz="1600">
                <a:solidFill>
                  <a:srgbClr val="FFFFFF"/>
                </a:solidFill>
              </a:rPr>
              <a:t>Supreme Court of Victoria </a:t>
            </a:r>
            <a:br>
              <a:rPr lang="en-AU" sz="1600">
                <a:solidFill>
                  <a:srgbClr val="FFFFFF"/>
                </a:solidFill>
              </a:rPr>
            </a:br>
            <a:r>
              <a:rPr lang="en-AU" sz="1600">
                <a:solidFill>
                  <a:srgbClr val="FFFFFF"/>
                </a:solidFill>
              </a:rPr>
              <a:t>Appearances by Gender </a:t>
            </a:r>
            <a:br>
              <a:rPr lang="en-AU" sz="1600">
                <a:solidFill>
                  <a:srgbClr val="FFFFFF"/>
                </a:solidFill>
              </a:rPr>
            </a:br>
            <a:r>
              <a:rPr lang="en-AU" sz="1600">
                <a:solidFill>
                  <a:srgbClr val="FFFFFF"/>
                </a:solidFill>
              </a:rPr>
              <a:t>Feb 2017 - April 2018</a:t>
            </a:r>
            <a:br>
              <a:rPr lang="en-AU" sz="1600">
                <a:solidFill>
                  <a:srgbClr val="FFFFFF"/>
                </a:solidFill>
              </a:rPr>
            </a:br>
            <a:r>
              <a:rPr lang="en-AU" sz="1600">
                <a:solidFill>
                  <a:srgbClr val="FFFFFF"/>
                </a:solidFill>
              </a:rPr>
              <a:t/>
            </a:r>
            <a:br>
              <a:rPr lang="en-AU" sz="1600">
                <a:solidFill>
                  <a:srgbClr val="FFFFFF"/>
                </a:solidFill>
              </a:rPr>
            </a:br>
            <a:r>
              <a:rPr lang="en-AU" sz="1600">
                <a:solidFill>
                  <a:srgbClr val="FFFFFF"/>
                </a:solidFill>
              </a:rPr>
              <a:t>Civil Hearings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3D9540F3-4636-4F88-8E0D-B4EE1C56CF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707498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8704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E9F86-79DF-4FC6-B5F5-C821EE31C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Supreme Court of Victoria</a:t>
            </a:r>
            <a:b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Briefing by gender</a:t>
            </a:r>
            <a:b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Feb 2017 – Apr 2018</a:t>
            </a:r>
            <a:b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Government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C67FF8FA-DE56-4A83-B140-FE4E8139DC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384180"/>
              </p:ext>
            </p:extLst>
          </p:nvPr>
        </p:nvGraphicFramePr>
        <p:xfrm>
          <a:off x="4038600" y="961812"/>
          <a:ext cx="7188199" cy="493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69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E0693D-69C1-47BA-9131-7D647F5DA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Supreme Court of Victoria</a:t>
            </a:r>
            <a:b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Briefing by gender</a:t>
            </a:r>
            <a:b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Feb 2017 – Apr 2018</a:t>
            </a:r>
            <a:b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Private entities</a:t>
            </a:r>
            <a:endParaRPr lang="en-US" sz="1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7BB76475-5372-491F-81B4-A4D8865D24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337312"/>
              </p:ext>
            </p:extLst>
          </p:nvPr>
        </p:nvGraphicFramePr>
        <p:xfrm>
          <a:off x="4038600" y="961812"/>
          <a:ext cx="7188199" cy="493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16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12EC11-5130-3740-BD61-CEB160782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Times" pitchFamily="2" charset="0"/>
              </a:rPr>
              <a:t>General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F417E6-EF78-844E-A16E-F33092078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 dirty="0">
                <a:latin typeface="Times" pitchFamily="2" charset="0"/>
              </a:rPr>
              <a:t>In both the Court of Appeal and Supreme Court, women are appearing in a lower percentage of matters than their percentage at the Bar would indicate</a:t>
            </a:r>
          </a:p>
          <a:p>
            <a:r>
              <a:rPr lang="en-US" sz="2000" dirty="0">
                <a:latin typeface="Times" pitchFamily="2" charset="0"/>
              </a:rPr>
              <a:t>Appearance rates are higher in criminal matters than civil matters</a:t>
            </a:r>
          </a:p>
          <a:p>
            <a:r>
              <a:rPr lang="en-US" sz="2000" dirty="0">
                <a:latin typeface="Times" pitchFamily="2" charset="0"/>
              </a:rPr>
              <a:t>There has been little improvement in appearance rates in civil or criminal matters between 2016/2017 and 2017/2018 (Court of Appeal)</a:t>
            </a:r>
          </a:p>
          <a:p>
            <a:r>
              <a:rPr lang="en-US" sz="2000" dirty="0">
                <a:latin typeface="Times" pitchFamily="2" charset="0"/>
              </a:rPr>
              <a:t>In civil matters, women appear at rates significantly less than their percentage at the Bar (15% compared to 29%, with speaking roles in only 7% of matters – 2017/2018)</a:t>
            </a:r>
          </a:p>
          <a:p>
            <a:endParaRPr lang="en-US" sz="20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5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F341D-8EA3-8842-AD5B-AA333AD0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latin typeface="Times" pitchFamily="2" charset="0"/>
              </a:rPr>
              <a:t>General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1D9AAB-4010-464C-8659-F52AA52AA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>
                <a:latin typeface="Times" pitchFamily="2" charset="0"/>
              </a:rPr>
              <a:t>In the Supreme Court, in criminal matters, women appear at rates roughly commensurate with their percentages at the Bar (senior and junior)</a:t>
            </a:r>
          </a:p>
          <a:p>
            <a:r>
              <a:rPr lang="en-US" sz="2000">
                <a:latin typeface="Times" pitchFamily="2" charset="0"/>
              </a:rPr>
              <a:t>In the Supreme Court, in civil matters:</a:t>
            </a:r>
          </a:p>
          <a:p>
            <a:pPr lvl="1"/>
            <a:r>
              <a:rPr lang="en-US" sz="2000">
                <a:latin typeface="Times" pitchFamily="2" charset="0"/>
              </a:rPr>
              <a:t>female senior counsel appear at rates roughly commensurate with their percentage at the Bar (12%)</a:t>
            </a:r>
          </a:p>
          <a:p>
            <a:pPr lvl="1"/>
            <a:r>
              <a:rPr lang="en-US" sz="2000">
                <a:latin typeface="Times" pitchFamily="2" charset="0"/>
              </a:rPr>
              <a:t>Female junior counsel appear at rates significantly lower than their percentage at the Bar (19% compared to &gt;29%)</a:t>
            </a:r>
          </a:p>
        </p:txBody>
      </p:sp>
    </p:spTree>
    <p:extLst>
      <p:ext uri="{BB962C8B-B14F-4D97-AF65-F5344CB8AC3E}">
        <p14:creationId xmlns:p14="http://schemas.microsoft.com/office/powerpoint/2010/main" val="398135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7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7" name="Group 9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568B24-C736-CD40-82B9-0767DF4E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latin typeface="Times" pitchFamily="2" charset="0"/>
              </a:rPr>
              <a:t>Briefing 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C767F1-5B0F-4F44-AE6D-6DD7CB06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 dirty="0">
                <a:latin typeface="Times" pitchFamily="2" charset="0"/>
              </a:rPr>
              <a:t>Government entities (State/Federal combined) are briefing women at rates at least commensurate with (or higher than) their percentages at the Bar:</a:t>
            </a:r>
          </a:p>
          <a:p>
            <a:pPr lvl="1"/>
            <a:r>
              <a:rPr lang="en-US" sz="2000" dirty="0">
                <a:latin typeface="Times" pitchFamily="2" charset="0"/>
              </a:rPr>
              <a:t>24% of senior counsel briefed are women</a:t>
            </a:r>
          </a:p>
          <a:p>
            <a:pPr lvl="1"/>
            <a:r>
              <a:rPr lang="en-US" sz="2000" dirty="0">
                <a:latin typeface="Times" pitchFamily="2" charset="0"/>
              </a:rPr>
              <a:t>41% of junior counsel briefed are women</a:t>
            </a:r>
          </a:p>
          <a:p>
            <a:r>
              <a:rPr lang="en-US" sz="2000" dirty="0">
                <a:latin typeface="Times" pitchFamily="2" charset="0"/>
              </a:rPr>
              <a:t>Private entities are briefing women at rates lower than their commensurate percentages at the Bar:</a:t>
            </a:r>
          </a:p>
          <a:p>
            <a:pPr lvl="1"/>
            <a:r>
              <a:rPr lang="en-US" sz="2000" dirty="0">
                <a:latin typeface="Times" pitchFamily="2" charset="0"/>
              </a:rPr>
              <a:t>9% of senior counsel briefed are women (</a:t>
            </a:r>
            <a:r>
              <a:rPr lang="en-US" sz="2000" dirty="0" err="1">
                <a:latin typeface="Times" pitchFamily="2" charset="0"/>
              </a:rPr>
              <a:t>cf</a:t>
            </a:r>
            <a:r>
              <a:rPr lang="en-US" sz="2000" dirty="0">
                <a:latin typeface="Times" pitchFamily="2" charset="0"/>
              </a:rPr>
              <a:t> 12% of senior counsel are women)</a:t>
            </a:r>
          </a:p>
          <a:p>
            <a:pPr lvl="1"/>
            <a:r>
              <a:rPr lang="en-US" sz="2000" dirty="0">
                <a:latin typeface="Times" pitchFamily="2" charset="0"/>
              </a:rPr>
              <a:t>19% of junior counsel briefed are women (</a:t>
            </a:r>
            <a:r>
              <a:rPr lang="en-US" sz="2000" dirty="0" err="1">
                <a:latin typeface="Times" pitchFamily="2" charset="0"/>
              </a:rPr>
              <a:t>cf</a:t>
            </a:r>
            <a:r>
              <a:rPr lang="en-US" sz="2000" dirty="0">
                <a:latin typeface="Times" pitchFamily="2" charset="0"/>
              </a:rPr>
              <a:t> &lt;29% of junior counsel are women)</a:t>
            </a:r>
          </a:p>
          <a:p>
            <a:pPr lvl="1"/>
            <a:endParaRPr lang="en-US" sz="2000" dirty="0">
              <a:latin typeface="Times" pitchFamily="2" charset="0"/>
            </a:endParaRPr>
          </a:p>
          <a:p>
            <a:pPr lvl="1"/>
            <a:endParaRPr lang="en-US" sz="2000" dirty="0">
              <a:latin typeface="Times" pitchFamily="2" charset="0"/>
            </a:endParaRPr>
          </a:p>
          <a:p>
            <a:pPr lvl="1"/>
            <a:endParaRPr lang="en-US" sz="2000" dirty="0">
              <a:latin typeface="Times" pitchFamily="2" charset="0"/>
            </a:endParaRPr>
          </a:p>
          <a:p>
            <a:pPr lvl="1"/>
            <a:endParaRPr lang="en-US" sz="20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756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C645CA-7EF1-F14D-90A3-833DF8B6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Times" pitchFamily="2" charset="0"/>
              </a:rPr>
              <a:t>WBA thanks:</a:t>
            </a:r>
          </a:p>
        </p:txBody>
      </p:sp>
      <p:cxnSp>
        <p:nvCxnSpPr>
          <p:cNvPr id="22" name="Straight Connector 15">
            <a:extLst>
              <a:ext uri="{FF2B5EF4-FFF2-40B4-BE49-F238E27FC236}">
                <a16:creationId xmlns:a16="http://schemas.microsoft.com/office/drawing/2014/main" xmlns="" id="{39B7FDC9-F0CE-43A7-9F2A-83DD09DC3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C7029B7-C83C-3B43-9544-E762EB687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23" y="2811104"/>
            <a:ext cx="3366480" cy="16972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56EAE9-6C27-424D-BE08-71FCBC0CD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" pitchFamily="2" charset="0"/>
              </a:rPr>
              <a:t>Thank you to the following people who have assisted in research and data analysis:</a:t>
            </a:r>
          </a:p>
          <a:p>
            <a:pPr lvl="1"/>
            <a:r>
              <a:rPr lang="en-US" sz="2200" dirty="0">
                <a:latin typeface="Times" pitchFamily="2" charset="0"/>
              </a:rPr>
              <a:t>Andrea Skinner, Susan </a:t>
            </a:r>
            <a:r>
              <a:rPr lang="en-US" sz="2200" dirty="0" err="1">
                <a:latin typeface="Times" pitchFamily="2" charset="0"/>
              </a:rPr>
              <a:t>Aufgang</a:t>
            </a:r>
            <a:r>
              <a:rPr lang="en-US" sz="2200" dirty="0">
                <a:latin typeface="Times" pitchFamily="2" charset="0"/>
              </a:rPr>
              <a:t>, Natalie Blok, Samantha Renwick (WBA)</a:t>
            </a:r>
          </a:p>
          <a:p>
            <a:pPr lvl="1"/>
            <a:r>
              <a:rPr lang="en-US" sz="2200" dirty="0">
                <a:latin typeface="Times" pitchFamily="2" charset="0"/>
              </a:rPr>
              <a:t>Mary Michelle </a:t>
            </a:r>
            <a:r>
              <a:rPr lang="en-US" sz="2200" dirty="0" err="1">
                <a:latin typeface="Times" pitchFamily="2" charset="0"/>
              </a:rPr>
              <a:t>Connellan</a:t>
            </a:r>
            <a:endParaRPr lang="en-US" sz="2200" dirty="0">
              <a:latin typeface="Times" pitchFamily="2" charset="0"/>
            </a:endParaRPr>
          </a:p>
          <a:p>
            <a:pPr lvl="1"/>
            <a:r>
              <a:rPr lang="en-US" sz="2200" dirty="0">
                <a:latin typeface="Times" pitchFamily="2" charset="0"/>
              </a:rPr>
              <a:t>Gabrielle </a:t>
            </a:r>
            <a:r>
              <a:rPr lang="en-US" sz="2200" dirty="0" err="1">
                <a:latin typeface="Times" pitchFamily="2" charset="0"/>
              </a:rPr>
              <a:t>Maginness</a:t>
            </a:r>
            <a:endParaRPr lang="en-US" sz="2200" dirty="0">
              <a:latin typeface="Times" pitchFamily="2" charset="0"/>
            </a:endParaRPr>
          </a:p>
          <a:p>
            <a:pPr lvl="1"/>
            <a:r>
              <a:rPr lang="en-US" sz="2200" dirty="0">
                <a:latin typeface="Times" pitchFamily="2" charset="0"/>
              </a:rPr>
              <a:t>Audrey Rhodes</a:t>
            </a:r>
          </a:p>
          <a:p>
            <a:pPr lvl="1"/>
            <a:r>
              <a:rPr lang="en-US" sz="2200" dirty="0">
                <a:latin typeface="Times" pitchFamily="2" charset="0"/>
              </a:rPr>
              <a:t>Kristen Tan</a:t>
            </a:r>
          </a:p>
          <a:p>
            <a:pPr lvl="1"/>
            <a:r>
              <a:rPr lang="en-US" sz="2200" dirty="0">
                <a:latin typeface="Times" pitchFamily="2" charset="0"/>
              </a:rPr>
              <a:t>Genevieve Trinh</a:t>
            </a:r>
          </a:p>
        </p:txBody>
      </p:sp>
    </p:spTree>
    <p:extLst>
      <p:ext uri="{BB962C8B-B14F-4D97-AF65-F5344CB8AC3E}">
        <p14:creationId xmlns:p14="http://schemas.microsoft.com/office/powerpoint/2010/main" val="473217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FEB3D-725D-9648-A6F4-72F4D03B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Court of Appeal – the Role of Junior Counsel practice note August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63788A-2ED1-A741-B18C-1ACFC665C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b="1" dirty="0">
              <a:latin typeface="Times" pitchFamily="2" charset="0"/>
            </a:endParaRPr>
          </a:p>
          <a:p>
            <a:pPr marL="0" indent="0" algn="just">
              <a:buNone/>
            </a:pPr>
            <a:r>
              <a:rPr lang="en-US" dirty="0">
                <a:latin typeface="Times" pitchFamily="2" charset="0"/>
              </a:rPr>
              <a:t>The Court of Appeal encourages the active participation of junior counsel in cases where two counsel are briefed for a party.</a:t>
            </a:r>
          </a:p>
          <a:p>
            <a:pPr algn="just"/>
            <a:endParaRPr lang="en-US" dirty="0">
              <a:latin typeface="Times" pitchFamily="2" charset="0"/>
            </a:endParaRPr>
          </a:p>
          <a:p>
            <a:pPr marL="0" indent="0" algn="just">
              <a:buNone/>
            </a:pPr>
            <a:r>
              <a:rPr lang="en-US" dirty="0">
                <a:latin typeface="Times" pitchFamily="2" charset="0"/>
              </a:rPr>
              <a:t>The Court recognizes that junior counsel will typically have made a substantial contribution to the preparation of the case, and will best develop as advocates by being given opportunities to present argument.</a:t>
            </a:r>
          </a:p>
          <a:p>
            <a:pPr algn="just"/>
            <a:endParaRPr lang="en-US" dirty="0">
              <a:latin typeface="Times" pitchFamily="2" charset="0"/>
            </a:endParaRPr>
          </a:p>
          <a:p>
            <a:pPr marL="0" indent="0" algn="just">
              <a:buNone/>
            </a:pPr>
            <a:r>
              <a:rPr lang="en-US" dirty="0">
                <a:latin typeface="Times" pitchFamily="2" charset="0"/>
              </a:rPr>
              <a:t>Senior Counsel should feel no inhibition in dividing the appeal submissions between themselves and junior counsel or in asking junior counsel to make submissions in reply.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5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53F6A4-65ED-AB42-B6E5-AC56FA06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Collection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1146DB-C8EA-6548-A4A0-45F6383E8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" pitchFamily="2" charset="0"/>
              </a:rPr>
              <a:t>Court of Appeal data publicly available</a:t>
            </a:r>
          </a:p>
          <a:p>
            <a:r>
              <a:rPr lang="en-US" dirty="0">
                <a:latin typeface="Times" pitchFamily="2" charset="0"/>
              </a:rPr>
              <a:t>Supreme Court data collected from February 2017 to April 2018</a:t>
            </a:r>
          </a:p>
          <a:p>
            <a:pPr lvl="1"/>
            <a:r>
              <a:rPr lang="en-US" dirty="0">
                <a:latin typeface="Times" pitchFamily="2" charset="0"/>
              </a:rPr>
              <a:t>Modelled on the “Visible Targets” data collected by Kate Eastman SC in NSW</a:t>
            </a:r>
          </a:p>
          <a:p>
            <a:r>
              <a:rPr lang="en-US" dirty="0">
                <a:latin typeface="Times" pitchFamily="2" charset="0"/>
              </a:rPr>
              <a:t>Collected data from </a:t>
            </a:r>
            <a:r>
              <a:rPr lang="en-US" dirty="0" err="1">
                <a:latin typeface="Times" pitchFamily="2" charset="0"/>
              </a:rPr>
              <a:t>Austlii</a:t>
            </a:r>
            <a:r>
              <a:rPr lang="en-US" dirty="0">
                <a:latin typeface="Times" pitchFamily="2" charset="0"/>
              </a:rPr>
              <a:t> on:</a:t>
            </a:r>
          </a:p>
          <a:p>
            <a:pPr lvl="1"/>
            <a:r>
              <a:rPr lang="en-US" dirty="0">
                <a:latin typeface="Times" pitchFamily="2" charset="0"/>
              </a:rPr>
              <a:t>Appearances by gender</a:t>
            </a:r>
          </a:p>
          <a:p>
            <a:pPr lvl="1"/>
            <a:r>
              <a:rPr lang="en-US" dirty="0">
                <a:latin typeface="Times" pitchFamily="2" charset="0"/>
              </a:rPr>
              <a:t>Civil/criminal</a:t>
            </a:r>
          </a:p>
          <a:p>
            <a:pPr lvl="1"/>
            <a:r>
              <a:rPr lang="en-US" dirty="0">
                <a:latin typeface="Times" pitchFamily="2" charset="0"/>
              </a:rPr>
              <a:t>Briefing entity (private/govt)</a:t>
            </a:r>
          </a:p>
          <a:p>
            <a:r>
              <a:rPr lang="en-US" dirty="0">
                <a:latin typeface="Times" pitchFamily="2" charset="0"/>
              </a:rPr>
              <a:t>Does not include cases where no appearance entered, or heard on the papers</a:t>
            </a:r>
          </a:p>
          <a:p>
            <a:r>
              <a:rPr lang="en-US" dirty="0">
                <a:latin typeface="Times" pitchFamily="2" charset="0"/>
              </a:rPr>
              <a:t>“Senior counsel” category includes all QC/SC and the leading counsel where two counsel appear together (whether QC/SC or not)</a:t>
            </a:r>
          </a:p>
          <a:p>
            <a:pPr lvl="1"/>
            <a:endParaRPr lang="en-US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28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E47743-859C-604F-BB97-2154F492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Gender Equitable Briefing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32B91F-9373-344E-8606-FA1635E6D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Aims: to achieve a nationally consistent approach towards bringing about cultural and attitudinal change within the legal profession with respect to gender briefing practices</a:t>
            </a:r>
          </a:p>
          <a:p>
            <a:r>
              <a:rPr lang="en-US" dirty="0"/>
              <a:t>Available for adoption by all barristers</a:t>
            </a:r>
          </a:p>
          <a:p>
            <a:r>
              <a:rPr lang="en-US" dirty="0"/>
              <a:t> Sets short and long term targets and provides reporting obligations for briefing entities and barristers who adopt the Policy.</a:t>
            </a:r>
          </a:p>
        </p:txBody>
      </p:sp>
    </p:spTree>
    <p:extLst>
      <p:ext uri="{BB962C8B-B14F-4D97-AF65-F5344CB8AC3E}">
        <p14:creationId xmlns:p14="http://schemas.microsoft.com/office/powerpoint/2010/main" val="1582981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0CDCFD-C5F2-254B-98C8-935A7CF9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Gender Equitable Briefing Policy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601F28C8-1DA4-524D-BC9F-663A7E8B58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793" y="1825625"/>
            <a:ext cx="7454413" cy="4351338"/>
          </a:xfrm>
        </p:spPr>
      </p:pic>
    </p:spTree>
    <p:extLst>
      <p:ext uri="{BB962C8B-B14F-4D97-AF65-F5344CB8AC3E}">
        <p14:creationId xmlns:p14="http://schemas.microsoft.com/office/powerpoint/2010/main" val="2037103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46CFD8-8CBB-904E-B46C-7FC4EDAAC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Gender Equitable Briefing Policy – for barristers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FFF07ED5-4C80-7541-99F6-ADBAB0B9F2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98" y="701040"/>
            <a:ext cx="7991302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4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6CF862-6ED2-0C42-8768-7F15F579A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Victorian Bar Worksheet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826B8C5-13C3-AA4E-857A-9313D52832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499665"/>
              </p:ext>
            </p:extLst>
          </p:nvPr>
        </p:nvGraphicFramePr>
        <p:xfrm>
          <a:off x="533400" y="1539241"/>
          <a:ext cx="11353796" cy="4620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6900">
                  <a:extLst>
                    <a:ext uri="{9D8B030D-6E8A-4147-A177-3AD203B41FA5}">
                      <a16:colId xmlns:a16="http://schemas.microsoft.com/office/drawing/2014/main" xmlns="" val="431476870"/>
                    </a:ext>
                  </a:extLst>
                </a:gridCol>
                <a:gridCol w="2146900">
                  <a:extLst>
                    <a:ext uri="{9D8B030D-6E8A-4147-A177-3AD203B41FA5}">
                      <a16:colId xmlns:a16="http://schemas.microsoft.com/office/drawing/2014/main" xmlns="" val="3796241202"/>
                    </a:ext>
                  </a:extLst>
                </a:gridCol>
                <a:gridCol w="784444">
                  <a:extLst>
                    <a:ext uri="{9D8B030D-6E8A-4147-A177-3AD203B41FA5}">
                      <a16:colId xmlns:a16="http://schemas.microsoft.com/office/drawing/2014/main" xmlns="" val="2099435992"/>
                    </a:ext>
                  </a:extLst>
                </a:gridCol>
                <a:gridCol w="784444">
                  <a:extLst>
                    <a:ext uri="{9D8B030D-6E8A-4147-A177-3AD203B41FA5}">
                      <a16:colId xmlns:a16="http://schemas.microsoft.com/office/drawing/2014/main" xmlns="" val="653241499"/>
                    </a:ext>
                  </a:extLst>
                </a:gridCol>
                <a:gridCol w="784444">
                  <a:extLst>
                    <a:ext uri="{9D8B030D-6E8A-4147-A177-3AD203B41FA5}">
                      <a16:colId xmlns:a16="http://schemas.microsoft.com/office/drawing/2014/main" xmlns="" val="152095849"/>
                    </a:ext>
                  </a:extLst>
                </a:gridCol>
                <a:gridCol w="784444">
                  <a:extLst>
                    <a:ext uri="{9D8B030D-6E8A-4147-A177-3AD203B41FA5}">
                      <a16:colId xmlns:a16="http://schemas.microsoft.com/office/drawing/2014/main" xmlns="" val="3106400886"/>
                    </a:ext>
                  </a:extLst>
                </a:gridCol>
                <a:gridCol w="784444">
                  <a:extLst>
                    <a:ext uri="{9D8B030D-6E8A-4147-A177-3AD203B41FA5}">
                      <a16:colId xmlns:a16="http://schemas.microsoft.com/office/drawing/2014/main" xmlns="" val="3830074271"/>
                    </a:ext>
                  </a:extLst>
                </a:gridCol>
                <a:gridCol w="784444">
                  <a:extLst>
                    <a:ext uri="{9D8B030D-6E8A-4147-A177-3AD203B41FA5}">
                      <a16:colId xmlns:a16="http://schemas.microsoft.com/office/drawing/2014/main" xmlns="" val="544483569"/>
                    </a:ext>
                  </a:extLst>
                </a:gridCol>
                <a:gridCol w="784444">
                  <a:extLst>
                    <a:ext uri="{9D8B030D-6E8A-4147-A177-3AD203B41FA5}">
                      <a16:colId xmlns:a16="http://schemas.microsoft.com/office/drawing/2014/main" xmlns="" val="486253701"/>
                    </a:ext>
                  </a:extLst>
                </a:gridCol>
                <a:gridCol w="784444">
                  <a:extLst>
                    <a:ext uri="{9D8B030D-6E8A-4147-A177-3AD203B41FA5}">
                      <a16:colId xmlns:a16="http://schemas.microsoft.com/office/drawing/2014/main" xmlns="" val="806544057"/>
                    </a:ext>
                  </a:extLst>
                </a:gridCol>
                <a:gridCol w="784444">
                  <a:extLst>
                    <a:ext uri="{9D8B030D-6E8A-4147-A177-3AD203B41FA5}">
                      <a16:colId xmlns:a16="http://schemas.microsoft.com/office/drawing/2014/main" xmlns="" val="3149435526"/>
                    </a:ext>
                  </a:extLst>
                </a:gridCol>
              </a:tblGrid>
              <a:tr h="12306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Date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Name or Type of Matter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New Matter?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(Yes/No)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Recommendations made by a senior barrister (including by you if you are a senior barrister) (if known) 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Recommendations made by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a junior barrister (including by you if you are a junior barrister) (if known)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If briefed, other barristers briefed with you 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3337751"/>
                  </a:ext>
                </a:extLst>
              </a:tr>
              <a:tr h="872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Gender</a:t>
                      </a:r>
                      <a:endParaRPr lang="en-A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(Female/Male)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Senior/</a:t>
                      </a:r>
                      <a:endParaRPr lang="en-A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Junior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Briefed?</a:t>
                      </a:r>
                      <a:endParaRPr lang="en-A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(Yes/No)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Gender (Female/</a:t>
                      </a:r>
                      <a:endParaRPr lang="en-A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Male)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Senior/</a:t>
                      </a:r>
                      <a:endParaRPr lang="en-A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Junior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Briefed? (Yes/No)</a:t>
                      </a:r>
                      <a:endParaRPr lang="en-A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Gender (Female/Male)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Senior/</a:t>
                      </a:r>
                      <a:endParaRPr lang="en-A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Junior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2871804329"/>
                  </a:ext>
                </a:extLst>
              </a:tr>
              <a:tr h="463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endParaRPr lang="en-AU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endParaRPr lang="en-AU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434766076"/>
                  </a:ext>
                </a:extLst>
              </a:tr>
              <a:tr h="423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2128088811"/>
                  </a:ext>
                </a:extLst>
              </a:tr>
              <a:tr h="415289"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2953996829"/>
                  </a:ext>
                </a:extLst>
              </a:tr>
              <a:tr h="1216354">
                <a:tc>
                  <a:txBody>
                    <a:bodyPr/>
                    <a:lstStyle/>
                    <a:p>
                      <a:endParaRPr lang="en-AU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endParaRPr lang="en-AU" sz="120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endParaRPr lang="en-AU" sz="12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xmlns="" val="354466733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65B8C9D0-ED1B-5740-9BD1-0D288E74B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1549" y="0"/>
            <a:ext cx="146500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dobe Garamond Pro"/>
                <a:ea typeface="Cambria" panose="02040503050406030204" pitchFamily="18" charset="0"/>
                <a:cs typeface="Times New Roman" panose="02020603050405020304" pitchFamily="18" charset="0"/>
              </a:rPr>
              <a:t>WORKSHEET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dobe Garamond Pro"/>
                <a:ea typeface="Cambria" panose="02040503050406030204" pitchFamily="18" charset="0"/>
                <a:cs typeface="Times New Roman" panose="02020603050405020304" pitchFamily="18" charset="0"/>
              </a:rPr>
              <a:t>(If more than one barrister has been recommended or briefed with you, use a separate line for each such barrister)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03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33C2D-0978-7840-8D39-77DA177D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Victorian Bar Worksheet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C84EDE-AF35-7B43-B640-630E3E8FB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New matter</a:t>
            </a:r>
            <a:r>
              <a:rPr lang="en-US" dirty="0"/>
              <a:t>” is a matter for which a barrister is asked to make a recommendation for the first time in the reporting year.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US" dirty="0"/>
              <a:t>“</a:t>
            </a:r>
            <a:r>
              <a:rPr lang="en-US" b="1" dirty="0"/>
              <a:t>Senior barrister</a:t>
            </a:r>
            <a:r>
              <a:rPr lang="en-US" dirty="0"/>
              <a:t>” is a barrister of 10 years’ or more standing at the independent bar or who is a Queen’s Counsel or Senior Counsel and “</a:t>
            </a:r>
            <a:r>
              <a:rPr lang="en-US" b="1" dirty="0"/>
              <a:t>junior barrister</a:t>
            </a:r>
            <a:r>
              <a:rPr lang="en-US" dirty="0"/>
              <a:t>” means all other barristers.</a:t>
            </a: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54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EC284-4AD0-6949-AF32-28D5453A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Victorian Bar Worksheet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299080-B553-BD45-B798-B305C537E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473317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AU" b="1" dirty="0"/>
              <a:t>EQUITABLE BRIEFING POLICY ANNUAL REPORT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(Reporting period is 1 July to 30 June; report is due by 30 September)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Barrister Name:			</a:t>
            </a:r>
          </a:p>
          <a:p>
            <a:pPr marL="0" indent="0">
              <a:buNone/>
            </a:pPr>
            <a:r>
              <a:rPr lang="en-AU" dirty="0"/>
              <a:t>Senior or Junior barrister:	</a:t>
            </a:r>
          </a:p>
          <a:p>
            <a:pPr marL="0" indent="0">
              <a:buNone/>
            </a:pPr>
            <a:r>
              <a:rPr lang="en-AU" dirty="0"/>
              <a:t>Reporting Period:		</a:t>
            </a:r>
          </a:p>
          <a:p>
            <a:pPr marL="0" indent="0">
              <a:buNone/>
            </a:pPr>
            <a:r>
              <a:rPr lang="en-AU" dirty="0"/>
              <a:t>Report Date:			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TOTALS 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(expressed as number of barristers)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 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Barristers briefed with you during the reporting period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Total female senior:		</a:t>
            </a:r>
          </a:p>
          <a:p>
            <a:pPr marL="0" indent="0">
              <a:buNone/>
            </a:pPr>
            <a:r>
              <a:rPr lang="en-AU" dirty="0"/>
              <a:t>Total female junior:		</a:t>
            </a:r>
          </a:p>
          <a:p>
            <a:pPr marL="0" indent="0">
              <a:buNone/>
            </a:pPr>
            <a:r>
              <a:rPr lang="en-AU" dirty="0"/>
              <a:t>Total male senior:		</a:t>
            </a:r>
          </a:p>
          <a:p>
            <a:pPr marL="0" indent="0">
              <a:buNone/>
            </a:pPr>
            <a:r>
              <a:rPr lang="en-AU" dirty="0"/>
              <a:t>Total male junior:		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3333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BFEAFD-48E0-A542-A92C-0BCB5B5EF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Victorian Bar Worksheet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9AB0EB-5F9D-2F48-9FC8-2B453A410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AU" b="1" dirty="0"/>
              <a:t>Barristers recommended by a senior barrister (including by you if you are a senior barrister) during the reporting period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Total female senior:		</a:t>
            </a:r>
          </a:p>
          <a:p>
            <a:pPr marL="0" indent="0">
              <a:buNone/>
            </a:pPr>
            <a:r>
              <a:rPr lang="en-AU" dirty="0"/>
              <a:t>Total female junior:		</a:t>
            </a:r>
          </a:p>
          <a:p>
            <a:pPr marL="0" indent="0">
              <a:buNone/>
            </a:pPr>
            <a:r>
              <a:rPr lang="en-AU" dirty="0"/>
              <a:t>Total male senior:		</a:t>
            </a:r>
          </a:p>
          <a:p>
            <a:pPr marL="0" indent="0">
              <a:buNone/>
            </a:pPr>
            <a:r>
              <a:rPr lang="en-AU" dirty="0"/>
              <a:t>Total male junior:		</a:t>
            </a:r>
          </a:p>
          <a:p>
            <a:pPr marL="0" indent="0">
              <a:buNone/>
            </a:pPr>
            <a:r>
              <a:rPr lang="en-AU" dirty="0"/>
              <a:t>Number briefed:		</a:t>
            </a:r>
          </a:p>
          <a:p>
            <a:pPr marL="0" indent="0">
              <a:buNone/>
            </a:pPr>
            <a:r>
              <a:rPr lang="en-AU" b="1" dirty="0"/>
              <a:t> 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Barristers recommended by a junior barrister (including by you if you are a junior barrister) during the reporting period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Total female senior:		</a:t>
            </a:r>
          </a:p>
          <a:p>
            <a:pPr marL="0" indent="0">
              <a:buNone/>
            </a:pPr>
            <a:r>
              <a:rPr lang="en-AU" dirty="0"/>
              <a:t>Total female junior:		</a:t>
            </a:r>
          </a:p>
          <a:p>
            <a:pPr marL="0" indent="0">
              <a:buNone/>
            </a:pPr>
            <a:r>
              <a:rPr lang="en-AU" dirty="0"/>
              <a:t>Total male senior:		</a:t>
            </a:r>
          </a:p>
          <a:p>
            <a:pPr marL="0" indent="0">
              <a:buNone/>
            </a:pPr>
            <a:r>
              <a:rPr lang="en-AU" dirty="0"/>
              <a:t>Total male junior:		</a:t>
            </a:r>
          </a:p>
          <a:p>
            <a:pPr marL="0" indent="0">
              <a:buNone/>
            </a:pPr>
            <a:r>
              <a:rPr lang="en-AU" dirty="0"/>
              <a:t>Number briefed:		</a:t>
            </a:r>
          </a:p>
          <a:p>
            <a:pPr marL="0" indent="0">
              <a:buNone/>
            </a:pPr>
            <a:r>
              <a:rPr lang="en-AU" b="1" dirty="0"/>
              <a:t> </a:t>
            </a:r>
            <a:endParaRPr lang="en-AU" dirty="0"/>
          </a:p>
          <a:p>
            <a:pPr marL="0" indent="0">
              <a:buNone/>
            </a:pPr>
            <a:r>
              <a:rPr lang="en-AU" b="1" dirty="0"/>
              <a:t>New matters in which you or other barristers made recommendations during the reporting period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Total number:	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83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720CA9-F4AD-DB49-9AD6-43ABEECB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Law Council of Australia website reporting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EF12805-A102-B648-B92D-7AE977BF1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990600"/>
            <a:ext cx="7188199" cy="49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23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67D00F-AF06-F142-9553-B7A646FF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Law Council of Australia website reporting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F2F46A38-3029-FC46-AFA8-33EF74F8CA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815" y="961812"/>
            <a:ext cx="5359768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250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9D8E6-22EA-7342-A9CD-169C1C54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report annually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2866AA4B-E764-7E40-BB3D-8FA230883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761" y="961812"/>
            <a:ext cx="3759877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6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F3CB19-18CA-1B44-A655-98DB4CAA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Collection of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886642-45B3-FD48-80A1-47BFFA8D7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" pitchFamily="2" charset="0"/>
              </a:rPr>
              <a:t>Supreme Court data</a:t>
            </a:r>
          </a:p>
          <a:p>
            <a:r>
              <a:rPr lang="en-US" dirty="0">
                <a:latin typeface="Times" pitchFamily="2" charset="0"/>
              </a:rPr>
              <a:t>758 matters between Feb 2017 and April 2018</a:t>
            </a:r>
          </a:p>
          <a:p>
            <a:pPr lvl="1"/>
            <a:r>
              <a:rPr lang="en-US" dirty="0">
                <a:latin typeface="Times" pitchFamily="2" charset="0"/>
              </a:rPr>
              <a:t>584 civil matters</a:t>
            </a:r>
          </a:p>
          <a:p>
            <a:pPr lvl="1"/>
            <a:r>
              <a:rPr lang="en-US" dirty="0">
                <a:latin typeface="Times" pitchFamily="2" charset="0"/>
              </a:rPr>
              <a:t>174 criminal matters</a:t>
            </a:r>
          </a:p>
          <a:p>
            <a:r>
              <a:rPr lang="en-US" dirty="0">
                <a:latin typeface="Times" pitchFamily="2" charset="0"/>
              </a:rPr>
              <a:t>A total of 2,232 counsel appeared in these matters, of which 1788 male and 444 female</a:t>
            </a:r>
          </a:p>
          <a:p>
            <a:pPr lvl="1"/>
            <a:r>
              <a:rPr lang="en-US" dirty="0">
                <a:latin typeface="Times" pitchFamily="2" charset="0"/>
              </a:rPr>
              <a:t>621 male senior counsel appeared compared to 86 female counsel</a:t>
            </a:r>
          </a:p>
          <a:p>
            <a:pPr lvl="1"/>
            <a:r>
              <a:rPr lang="en-US" dirty="0">
                <a:latin typeface="Times" pitchFamily="2" charset="0"/>
              </a:rPr>
              <a:t>1167 male juniors appeared compared to 358 female juniors</a:t>
            </a:r>
          </a:p>
          <a:p>
            <a:pPr lvl="1"/>
            <a:endParaRPr lang="en-US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015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9EBF63-98D5-C846-971A-960709B2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report annually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0558C201-7A98-E14F-900D-0AC3DD0DC9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363" y="670560"/>
            <a:ext cx="4807712" cy="548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443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26DF65-2371-C543-9FD3-9E77CA55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report annually</a:t>
            </a:r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CBB48CEB-273B-DC40-9F4A-ECDFDD73B0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516" y="961812"/>
            <a:ext cx="4832367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49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8CCB3-A6E6-8148-910F-AFC273AA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Useful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F88A23-9233-2248-B304-9FAEFEE05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Law Council of Australia website:</a:t>
            </a:r>
          </a:p>
          <a:p>
            <a:pPr marL="0" indent="0">
              <a:buNone/>
            </a:pPr>
            <a:r>
              <a:rPr lang="en-US" dirty="0">
                <a:latin typeface="Times" pitchFamily="2" charset="0"/>
                <a:hlinkClick r:id="rId2"/>
              </a:rPr>
              <a:t>https://www.lawcouncil.asn.au/policy-agenda/advancing-the-profession/equal-opportunities-in-the-law/national-model-gender-equitable-briefing-policy</a:t>
            </a:r>
            <a:endParaRPr lang="en-US" dirty="0">
              <a:latin typeface="Times" pitchFamily="2" charset="0"/>
            </a:endParaRPr>
          </a:p>
          <a:p>
            <a:pPr marL="0" indent="0">
              <a:buNone/>
            </a:pPr>
            <a:endParaRPr lang="en-US" dirty="0">
              <a:latin typeface="Times" pitchFamily="2" charset="0"/>
            </a:endParaRPr>
          </a:p>
          <a:p>
            <a:r>
              <a:rPr lang="en-US" dirty="0" err="1">
                <a:latin typeface="Times" pitchFamily="2" charset="0"/>
              </a:rPr>
              <a:t>Vicbar</a:t>
            </a:r>
            <a:r>
              <a:rPr lang="en-US" dirty="0">
                <a:latin typeface="Times" pitchFamily="2" charset="0"/>
              </a:rPr>
              <a:t> site on GEBP:</a:t>
            </a:r>
          </a:p>
          <a:p>
            <a:pPr marL="0" indent="0">
              <a:buNone/>
            </a:pPr>
            <a:r>
              <a:rPr lang="en-US" dirty="0">
                <a:latin typeface="Times" pitchFamily="2" charset="0"/>
                <a:hlinkClick r:id="rId3"/>
              </a:rPr>
              <a:t>https://www.vicbar.com.au/members/community/equitable-briefing-gender-equality-bar</a:t>
            </a:r>
            <a:endParaRPr lang="en-US" dirty="0">
              <a:latin typeface="Times" pitchFamily="2" charset="0"/>
            </a:endParaRPr>
          </a:p>
          <a:p>
            <a:pPr marL="0" indent="0">
              <a:buNone/>
            </a:pPr>
            <a:r>
              <a:rPr lang="en-US" dirty="0">
                <a:latin typeface="Times" pitchFamily="2" charset="0"/>
              </a:rPr>
              <a:t>(including the Guide to Reporting and barrister worksheets)</a:t>
            </a:r>
          </a:p>
        </p:txBody>
      </p:sp>
    </p:spTree>
    <p:extLst>
      <p:ext uri="{BB962C8B-B14F-4D97-AF65-F5344CB8AC3E}">
        <p14:creationId xmlns:p14="http://schemas.microsoft.com/office/powerpoint/2010/main" val="134078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4E5C32-AF49-5645-B738-DC4A143B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Collection of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20DF29-6EE0-7F44-A165-79B39B0F2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Limitations on data:</a:t>
            </a:r>
          </a:p>
          <a:p>
            <a:pPr lvl="1"/>
            <a:r>
              <a:rPr lang="en-US" dirty="0">
                <a:latin typeface="Times" pitchFamily="2" charset="0"/>
              </a:rPr>
              <a:t>A draft analysis</a:t>
            </a:r>
          </a:p>
          <a:p>
            <a:pPr lvl="1"/>
            <a:r>
              <a:rPr lang="en-US" dirty="0">
                <a:latin typeface="Times" pitchFamily="2" charset="0"/>
              </a:rPr>
              <a:t>No data for speaking role</a:t>
            </a:r>
          </a:p>
          <a:p>
            <a:pPr lvl="1"/>
            <a:r>
              <a:rPr lang="en-US" dirty="0">
                <a:latin typeface="Times" pitchFamily="2" charset="0"/>
              </a:rPr>
              <a:t>May incorporate some incidental data on appearances by solicitors/self-represented if not reported correctly</a:t>
            </a:r>
          </a:p>
          <a:p>
            <a:pPr lvl="1"/>
            <a:r>
              <a:rPr lang="en-US" dirty="0">
                <a:latin typeface="Times" pitchFamily="2" charset="0"/>
              </a:rPr>
              <a:t>Minor effects may be due to:</a:t>
            </a:r>
          </a:p>
          <a:p>
            <a:pPr lvl="2"/>
            <a:r>
              <a:rPr lang="en-US" dirty="0">
                <a:latin typeface="Times" pitchFamily="2" charset="0"/>
              </a:rPr>
              <a:t>Single counsel briefed by multiple entities in a few cases</a:t>
            </a:r>
          </a:p>
          <a:p>
            <a:pPr lvl="2"/>
            <a:r>
              <a:rPr lang="en-US" dirty="0">
                <a:latin typeface="Times" pitchFamily="2" charset="0"/>
              </a:rPr>
              <a:t>Small number of cases with multiple defendants where some counsel briefed by private entities and some counsel briefed by govt agencies</a:t>
            </a:r>
          </a:p>
          <a:p>
            <a:pPr lvl="2"/>
            <a:r>
              <a:rPr lang="en-US" dirty="0">
                <a:latin typeface="Times" pitchFamily="2" charset="0"/>
              </a:rPr>
              <a:t>Multiple judgments with same counsel appearing not all accounted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1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7FA547-C1FD-584F-AEDA-E81EE08B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2" charset="0"/>
              </a:rPr>
              <a:t>Percentages of counsel in Victoria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4322FC-B1E2-D442-8BA4-CB087B0EC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State of the Bar Survey, March 2018:</a:t>
            </a:r>
          </a:p>
          <a:p>
            <a:r>
              <a:rPr lang="en-US" dirty="0"/>
              <a:t>Women comprise 29% of all barristers</a:t>
            </a:r>
          </a:p>
          <a:p>
            <a:r>
              <a:rPr lang="en-US" dirty="0"/>
              <a:t>Women comprise 12% of silks</a:t>
            </a:r>
          </a:p>
          <a:p>
            <a:r>
              <a:rPr lang="en-US" dirty="0"/>
              <a:t>Women comprise more than 40% of barristers under both 10 and 15 years call</a:t>
            </a:r>
          </a:p>
        </p:txBody>
      </p:sp>
    </p:spTree>
    <p:extLst>
      <p:ext uri="{BB962C8B-B14F-4D97-AF65-F5344CB8AC3E}">
        <p14:creationId xmlns:p14="http://schemas.microsoft.com/office/powerpoint/2010/main" val="272928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5D7A26-15E3-40AB-B17B-15420EA6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Financial Year 2016/2017</a:t>
            </a:r>
            <a:b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Victorian Court of Appeal</a:t>
            </a:r>
            <a:b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Appearances &amp; speaking roles by gender</a:t>
            </a:r>
            <a:b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Criminal </a:t>
            </a:r>
            <a:r>
              <a:rPr lang="en-US" sz="1200" dirty="0">
                <a:solidFill>
                  <a:srgbClr val="FFFFFF"/>
                </a:solidFill>
              </a:rPr>
              <a:t>Hearings</a:t>
            </a:r>
            <a:br>
              <a:rPr lang="en-US" sz="1200" dirty="0">
                <a:solidFill>
                  <a:srgbClr val="FFFFFF"/>
                </a:solidFill>
              </a:rPr>
            </a:br>
            <a:r>
              <a:rPr lang="en-US" sz="1200">
                <a:solidFill>
                  <a:srgbClr val="FFFFFF"/>
                </a:solidFill>
              </a:rPr>
              <a:t>(Data Source</a:t>
            </a:r>
            <a:r>
              <a:rPr lang="en-US" sz="1200" dirty="0">
                <a:solidFill>
                  <a:srgbClr val="FFFFFF"/>
                </a:solidFill>
              </a:rPr>
              <a:t>: Victorian Court of Appeal website)</a:t>
            </a:r>
            <a: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1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3A16DEF7-3FF5-4A71-8223-F071776728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621783"/>
              </p:ext>
            </p:extLst>
          </p:nvPr>
        </p:nvGraphicFramePr>
        <p:xfrm>
          <a:off x="4038600" y="961812"/>
          <a:ext cx="7188199" cy="493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06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86876E-3264-4BD8-B69D-BB8735B5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Financial Year 2017/2018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Victorian Court of Appeal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Appearances &amp; speaking roles by gender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Criminal </a:t>
            </a:r>
            <a:r>
              <a:rPr lang="en-US" sz="1400" dirty="0">
                <a:solidFill>
                  <a:srgbClr val="FFFFFF"/>
                </a:solidFill>
              </a:rPr>
              <a:t>Hearings</a:t>
            </a:r>
            <a:br>
              <a:rPr lang="en-US" sz="1400" dirty="0">
                <a:solidFill>
                  <a:srgbClr val="FFFFFF"/>
                </a:solidFill>
              </a:rPr>
            </a:br>
            <a:r>
              <a:rPr lang="en-US" sz="1400" dirty="0">
                <a:solidFill>
                  <a:srgbClr val="FFFFFF"/>
                </a:solidFill>
              </a:rPr>
              <a:t>(Data Source: Victorian Court of Appeal website)</a:t>
            </a:r>
            <a:endParaRPr lang="en-US" sz="1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13572B5-AC0C-4356-B9A0-711AB90984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980853"/>
              </p:ext>
            </p:extLst>
          </p:nvPr>
        </p:nvGraphicFramePr>
        <p:xfrm>
          <a:off x="4038600" y="961812"/>
          <a:ext cx="7188199" cy="589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4523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48D9A-7FC5-4D42-92AC-5E883C11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Financial Year 2016/2017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Victorian Court of Appeal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Appearances &amp; speaking roles by gender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Civil Hearings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(Data Source: Victorian Court of Appeal website)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DA3665F4-ED69-4C48-B2B9-E77BC6B839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099056"/>
              </p:ext>
            </p:extLst>
          </p:nvPr>
        </p:nvGraphicFramePr>
        <p:xfrm>
          <a:off x="4038600" y="961812"/>
          <a:ext cx="7188199" cy="493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131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ACA347-02F4-4270-B00A-7C1AB51A2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Financial Year 2017/2018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Victorian Court of Appeal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Appearances &amp; speaking roles by gender</a:t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Civil </a:t>
            </a:r>
            <a:r>
              <a:rPr lang="en-US" sz="1400" dirty="0">
                <a:solidFill>
                  <a:srgbClr val="FFFFFF"/>
                </a:solidFill>
              </a:rPr>
              <a:t>Hearings</a:t>
            </a:r>
            <a:br>
              <a:rPr lang="en-US" sz="1400" dirty="0">
                <a:solidFill>
                  <a:srgbClr val="FFFFFF"/>
                </a:solidFill>
              </a:rPr>
            </a:br>
            <a:r>
              <a:rPr lang="en-US" sz="1400" dirty="0">
                <a:solidFill>
                  <a:srgbClr val="FFFFFF"/>
                </a:solidFill>
              </a:rPr>
              <a:t>(Data source: Victorian Court of Appeal website)</a:t>
            </a:r>
            <a:endParaRPr lang="en-US" sz="1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DD46A41C-CA01-4825-BCD7-3F97F9F0F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092534"/>
              </p:ext>
            </p:extLst>
          </p:nvPr>
        </p:nvGraphicFramePr>
        <p:xfrm>
          <a:off x="4038600" y="961812"/>
          <a:ext cx="7188199" cy="493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8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1108</Words>
  <Application>Microsoft Office PowerPoint</Application>
  <PresentationFormat>Widescreen</PresentationFormat>
  <Paragraphs>199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Adobe Garamond Pro</vt:lpstr>
      <vt:lpstr>Arial</vt:lpstr>
      <vt:lpstr>Calibri</vt:lpstr>
      <vt:lpstr>Calibri Light</vt:lpstr>
      <vt:lpstr>Cambria</vt:lpstr>
      <vt:lpstr>Times</vt:lpstr>
      <vt:lpstr>Times New Roman</vt:lpstr>
      <vt:lpstr>Office Theme</vt:lpstr>
      <vt:lpstr>The Gender Equitable Briefing Policy – why you should sign up and how to comply</vt:lpstr>
      <vt:lpstr>Collection of data</vt:lpstr>
      <vt:lpstr>Collection of data</vt:lpstr>
      <vt:lpstr>Collection of data</vt:lpstr>
      <vt:lpstr>Percentages of counsel in Victoria</vt:lpstr>
      <vt:lpstr> Financial Year 2016/2017 Victorian Court of Appeal Appearances &amp; speaking roles by gender  Criminal Hearings (Data Source: Victorian Court of Appeal website) </vt:lpstr>
      <vt:lpstr>Financial Year 2017/2018 Victorian Court of Appeal Appearances &amp; speaking roles by gender  Criminal Hearings (Data Source: Victorian Court of Appeal website)</vt:lpstr>
      <vt:lpstr>Financial Year 2016/2017 Victorian Court of Appeal Appearances &amp; speaking roles by gender  Civil Hearings (Data Source: Victorian Court of Appeal website)</vt:lpstr>
      <vt:lpstr>Financial Year 2017/2018 Victorian Court of Appeal Appearances &amp; speaking roles by gender  Civil Hearings (Data source: Victorian Court of Appeal website)</vt:lpstr>
      <vt:lpstr>  Supreme Court of Victoria  Appearances by Gender Feb 2017 - April 2018  OVERVIEW </vt:lpstr>
      <vt:lpstr>Supreme Court of Victoria  Appearances by Gender Feb 2017 - April 2018  Criminal Hearings</vt:lpstr>
      <vt:lpstr>Supreme Court of Victoria  Appearances by Gender  Feb 2017 - April 2018  Civil Hearings</vt:lpstr>
      <vt:lpstr>Supreme Court of Victoria Briefing by gender Feb 2017 – Apr 2018  Government</vt:lpstr>
      <vt:lpstr>Supreme Court of Victoria Briefing by gender Feb 2017 – Apr 2018  Private entities</vt:lpstr>
      <vt:lpstr>General observations</vt:lpstr>
      <vt:lpstr>General observations</vt:lpstr>
      <vt:lpstr>Briefing entities</vt:lpstr>
      <vt:lpstr>WBA thanks:</vt:lpstr>
      <vt:lpstr>Court of Appeal – the Role of Junior Counsel practice note August 2018</vt:lpstr>
      <vt:lpstr>Gender Equitable Briefing Policy</vt:lpstr>
      <vt:lpstr>Gender Equitable Briefing Policy</vt:lpstr>
      <vt:lpstr>Gender Equitable Briefing Policy – for barristers</vt:lpstr>
      <vt:lpstr>Victorian Bar Worksheet</vt:lpstr>
      <vt:lpstr>Victorian Bar Worksheet</vt:lpstr>
      <vt:lpstr>Victorian Bar Worksheet</vt:lpstr>
      <vt:lpstr>Victorian Bar Worksheet</vt:lpstr>
      <vt:lpstr>Law Council of Australia website reporting</vt:lpstr>
      <vt:lpstr>Law Council of Australia website reporting</vt:lpstr>
      <vt:lpstr>How to report annually</vt:lpstr>
      <vt:lpstr>How to report annually</vt:lpstr>
      <vt:lpstr>How to report annually</vt:lpstr>
      <vt:lpstr>Useful 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Gender Equitable Briefing Policy – why you should sign up and how to comply</dc:title>
  <dc:creator>Kylie S</dc:creator>
  <cp:lastModifiedBy>Sandra Karabidian</cp:lastModifiedBy>
  <cp:revision>11</cp:revision>
  <dcterms:created xsi:type="dcterms:W3CDTF">2018-11-25T09:57:58Z</dcterms:created>
  <dcterms:modified xsi:type="dcterms:W3CDTF">2019-11-19T00:52:27Z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