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918" autoAdjust="0"/>
  </p:normalViewPr>
  <p:slideViewPr>
    <p:cSldViewPr snapToObjects="1">
      <p:cViewPr varScale="1">
        <p:scale>
          <a:sx n="76" d="100"/>
          <a:sy n="76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4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6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1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8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27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6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5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3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9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4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8BAE-AB1B-C544-9B50-05737BBFE3CF}" type="datetimeFigureOut">
              <a:rPr lang="en-US" smtClean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6A0F-85C7-F748-AC94-66092ED1EE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6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695" y="2747484"/>
            <a:ext cx="5623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BoldMS"/>
                <a:cs typeface="Arial-BoldMS"/>
              </a:rPr>
              <a:t>Readers’ Course Entrance Exam: Preparation Seminar</a:t>
            </a:r>
            <a:b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BoldMS"/>
                <a:cs typeface="Arial-BoldMS"/>
              </a:rPr>
            </a:b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Arial-BoldMS"/>
              <a:cs typeface="Arial-Bold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695" y="3808607"/>
            <a:ext cx="5119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595959"/>
                </a:solidFill>
                <a:latin typeface="Arial"/>
                <a:cs typeface="Arial"/>
              </a:rPr>
              <a:t>Jason Harkess</a:t>
            </a:r>
          </a:p>
          <a:p>
            <a:r>
              <a:rPr lang="en-GB" sz="1600" dirty="0">
                <a:solidFill>
                  <a:srgbClr val="595959"/>
                </a:solidFill>
                <a:latin typeface="Arial"/>
                <a:cs typeface="Arial"/>
              </a:rPr>
              <a:t>Chief Examiner</a:t>
            </a:r>
          </a:p>
          <a:p>
            <a:endParaRPr lang="en-GB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4695" y="4467637"/>
            <a:ext cx="4792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595959"/>
                </a:solidFill>
                <a:latin typeface="Arial"/>
                <a:cs typeface="Arial"/>
              </a:rPr>
              <a:t>3 October 2019</a:t>
            </a:r>
          </a:p>
        </p:txBody>
      </p:sp>
    </p:spTree>
    <p:extLst>
      <p:ext uri="{BB962C8B-B14F-4D97-AF65-F5344CB8AC3E}">
        <p14:creationId xmlns:p14="http://schemas.microsoft.com/office/powerpoint/2010/main" val="32520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77195"/>
            <a:ext cx="64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BoldMS"/>
                <a:cs typeface="Arial-BoldMS"/>
              </a:rPr>
              <a:t>About the exam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628800"/>
            <a:ext cx="7235640" cy="3960440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3 hour partially open-book exam (extracts of legislation provided in exam)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Topics: civil/criminal procedure, evidence and ethics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Types of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“pure rule” and “application” (most questions are of the “application”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multi-choice, short-answer, and long-answer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Pass mark 75%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8211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77195"/>
            <a:ext cx="64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BoldMS"/>
                <a:cs typeface="Arial-BoldMS"/>
              </a:rPr>
              <a:t>Examinable material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628800"/>
            <a:ext cx="7235640" cy="3960440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Exam Materials: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Reading Guide specifies examinable sub-topics within each general topic and prescribed texts;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Reading Guide specifies prescribed legislation (all examinable provisions are extracted);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Reading Guide identifies selected cases.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1"/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Hard copy of Reading Guide and Legislation extracts provided to each candidate in exam (soft copies can now be downloaded from Bar website).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Candidates are expected to be familiar with the selected cases referred to in Reading Guide.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02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77195"/>
            <a:ext cx="64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BoldMS"/>
                <a:cs typeface="Arial-BoldMS"/>
              </a:rPr>
              <a:t>Exam preparation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628800"/>
            <a:ext cx="7848872" cy="3960440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Candidates who perform well in the exam: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have read and understood Reading guide;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have read and understood examinable provisions and how they may be applied;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have read and understood selected case law;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have read relevant parts of prescribed texts;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1"/>
            <a:endParaRPr lang="en-AU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have read previous examinations and sample answers (available on Bar website).</a:t>
            </a:r>
          </a:p>
        </p:txBody>
      </p:sp>
    </p:spTree>
    <p:extLst>
      <p:ext uri="{BB962C8B-B14F-4D97-AF65-F5344CB8AC3E}">
        <p14:creationId xmlns:p14="http://schemas.microsoft.com/office/powerpoint/2010/main" val="270294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77195"/>
            <a:ext cx="64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BoldMS"/>
                <a:cs typeface="Arial-BoldMS"/>
              </a:rPr>
              <a:t>General exam tips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628800"/>
            <a:ext cx="7848872" cy="3960440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Read factual problems carefully.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Read specific instructions in each question carefully: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simple/general question giving wide scope to raise/discuss a number of legal issues (e.g. ‘is the evidence admissible?’;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 more directed/multi-faceted question where all components must be addressed (e.g. ‘What is the rule in Browne v Dunn? How does it apply in this case? Explain the rule’s rationale.)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Sensible time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Answer </a:t>
            </a:r>
            <a:r>
              <a:rPr lang="en-AU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every</a:t>
            </a: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question.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Write legibly.</a:t>
            </a:r>
          </a:p>
        </p:txBody>
      </p:sp>
    </p:spTree>
    <p:extLst>
      <p:ext uri="{BB962C8B-B14F-4D97-AF65-F5344CB8AC3E}">
        <p14:creationId xmlns:p14="http://schemas.microsoft.com/office/powerpoint/2010/main" val="181211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77195"/>
            <a:ext cx="64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BoldMS"/>
                <a:cs typeface="Arial-BoldMS"/>
              </a:rPr>
              <a:t>Examiner’s marking process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628800"/>
            <a:ext cx="7848872" cy="3693319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Designed to be objective and fair.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Candidate’s answers for each question assessed against marking guide.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Mark recorded for each question reflects overall assessment of extent to which candidate’s answer: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identifies/addresses relevant points;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demonstrates understanding of law and its application to facts;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is expressed clearly/succinctly.</a:t>
            </a:r>
          </a:p>
        </p:txBody>
      </p:sp>
    </p:spTree>
    <p:extLst>
      <p:ext uri="{BB962C8B-B14F-4D97-AF65-F5344CB8AC3E}">
        <p14:creationId xmlns:p14="http://schemas.microsoft.com/office/powerpoint/2010/main" val="306509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877195"/>
            <a:ext cx="6408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-BoldMS"/>
                <a:cs typeface="Arial-BoldMS"/>
              </a:rPr>
              <a:t>Sample answers from Oct ‘14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Arial-BoldMS"/>
              <a:cs typeface="Arial-Bold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628800"/>
            <a:ext cx="7848872" cy="369332"/>
          </a:xfrm>
          <a:prstGeom prst="rect">
            <a:avLst/>
          </a:prstGeom>
          <a:noFill/>
        </p:spPr>
        <p:txBody>
          <a:bodyPr wrap="square" numCol="2" spcCol="324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Refer to handout.</a:t>
            </a:r>
          </a:p>
        </p:txBody>
      </p:sp>
    </p:spTree>
    <p:extLst>
      <p:ext uri="{BB962C8B-B14F-4D97-AF65-F5344CB8AC3E}">
        <p14:creationId xmlns:p14="http://schemas.microsoft.com/office/powerpoint/2010/main" val="1877754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373</Words>
  <Application>Microsoft Office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Arial-BoldMS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Blue Boat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Truscio</dc:creator>
  <cp:lastModifiedBy>Nina Massara</cp:lastModifiedBy>
  <cp:revision>38</cp:revision>
  <dcterms:created xsi:type="dcterms:W3CDTF">2014-11-25T03:55:11Z</dcterms:created>
  <dcterms:modified xsi:type="dcterms:W3CDTF">2019-09-30T07:09:51Z</dcterms:modified>
</cp:coreProperties>
</file>